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1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3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4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5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8"/>
  </p:notesMasterIdLst>
  <p:sldIdLst>
    <p:sldId id="294" r:id="rId2"/>
    <p:sldId id="357" r:id="rId3"/>
    <p:sldId id="358" r:id="rId4"/>
    <p:sldId id="359" r:id="rId5"/>
    <p:sldId id="331" r:id="rId6"/>
    <p:sldId id="332" r:id="rId7"/>
    <p:sldId id="360" r:id="rId8"/>
    <p:sldId id="333" r:id="rId9"/>
    <p:sldId id="361" r:id="rId10"/>
    <p:sldId id="334" r:id="rId11"/>
    <p:sldId id="362" r:id="rId12"/>
    <p:sldId id="356" r:id="rId13"/>
    <p:sldId id="363" r:id="rId14"/>
    <p:sldId id="335" r:id="rId15"/>
    <p:sldId id="364" r:id="rId16"/>
    <p:sldId id="336" r:id="rId17"/>
    <p:sldId id="365" r:id="rId18"/>
    <p:sldId id="337" r:id="rId19"/>
    <p:sldId id="366" r:id="rId20"/>
    <p:sldId id="338" r:id="rId21"/>
    <p:sldId id="367" r:id="rId22"/>
    <p:sldId id="339" r:id="rId23"/>
    <p:sldId id="368" r:id="rId24"/>
    <p:sldId id="340" r:id="rId25"/>
    <p:sldId id="369" r:id="rId26"/>
    <p:sldId id="341" r:id="rId27"/>
    <p:sldId id="370" r:id="rId28"/>
    <p:sldId id="342" r:id="rId29"/>
    <p:sldId id="371" r:id="rId30"/>
    <p:sldId id="343" r:id="rId31"/>
    <p:sldId id="344" r:id="rId32"/>
    <p:sldId id="345" r:id="rId33"/>
    <p:sldId id="346" r:id="rId34"/>
    <p:sldId id="347" r:id="rId35"/>
    <p:sldId id="348" r:id="rId36"/>
    <p:sldId id="355" r:id="rId37"/>
  </p:sldIdLst>
  <p:sldSz cx="9144000" cy="6858000" type="screen4x3"/>
  <p:notesSz cx="6797675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EF0"/>
    <a:srgbClr val="117CDD"/>
    <a:srgbClr val="E35303"/>
    <a:srgbClr val="FA8006"/>
    <a:srgbClr val="005392"/>
    <a:srgbClr val="0060A8"/>
    <a:srgbClr val="F7AFD1"/>
    <a:srgbClr val="F9BFDB"/>
    <a:srgbClr val="FBD4E7"/>
    <a:srgbClr val="FBA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2" autoAdjust="0"/>
    <p:restoredTop sz="94842" autoAdjust="0"/>
  </p:normalViewPr>
  <p:slideViewPr>
    <p:cSldViewPr snapToGrid="0">
      <p:cViewPr varScale="1">
        <p:scale>
          <a:sx n="118" d="100"/>
          <a:sy n="118" d="100"/>
        </p:scale>
        <p:origin x="9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omputechhq-my.sharepoint.com/personal/jcharlery_e-computech_com/Documents/computech/Customers/COM%20SXM/$%20election%202017%20$/Tableau%202017/Election%20territoriales%202012%201er%20Tour%20(version%201).xlsb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omputechhq-my.sharepoint.com/personal/jcharlery_e-computech_com/Documents/computech/Customers/COM%20SXM/$%20election%202017%20$/Tableau%202017/Election%20territoriales%202012%201er%20Tour%20(version%201).xlsb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fr-FR"/>
              <a:t>Recensement Global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7.9719816272965885E-2"/>
          <c:y val="0.12700401606425704"/>
          <c:w val="0.77374011238285934"/>
          <c:h val="0.79846339689466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'rate 2017'!$C$3</c:f>
              <c:strCache>
                <c:ptCount val="1"/>
                <c:pt idx="0">
                  <c:v>1er Tour 2012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'rate 2017'!$B$4:$B$8</c:f>
              <c:strCache>
                <c:ptCount val="5"/>
                <c:pt idx="0">
                  <c:v>10h</c:v>
                </c:pt>
                <c:pt idx="1">
                  <c:v>12h</c:v>
                </c:pt>
                <c:pt idx="2">
                  <c:v>14h</c:v>
                </c:pt>
                <c:pt idx="3">
                  <c:v>16h</c:v>
                </c:pt>
                <c:pt idx="4">
                  <c:v>18h</c:v>
                </c:pt>
              </c:strCache>
            </c:strRef>
          </c:cat>
          <c:val>
            <c:numRef>
              <c:f>'rate 2017'!$C$4:$C$8</c:f>
              <c:numCache>
                <c:formatCode>General</c:formatCode>
                <c:ptCount val="5"/>
                <c:pt idx="0">
                  <c:v>980</c:v>
                </c:pt>
                <c:pt idx="1">
                  <c:v>3310</c:v>
                </c:pt>
                <c:pt idx="2">
                  <c:v>5237</c:v>
                </c:pt>
                <c:pt idx="3">
                  <c:v>7073</c:v>
                </c:pt>
                <c:pt idx="4">
                  <c:v>9329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4-4E19-9C24-1C1E4B992C8D}"/>
            </c:ext>
          </c:extLst>
        </c:ser>
        <c:ser>
          <c:idx val="1"/>
          <c:order val="1"/>
          <c:tx>
            <c:strRef>
              <c:f>'rate 2017'!$E$3</c:f>
              <c:strCache>
                <c:ptCount val="1"/>
                <c:pt idx="0">
                  <c:v>1er Tour 2017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'rate 2017'!$B$4:$B$8</c:f>
              <c:strCache>
                <c:ptCount val="5"/>
                <c:pt idx="0">
                  <c:v>10h</c:v>
                </c:pt>
                <c:pt idx="1">
                  <c:v>12h</c:v>
                </c:pt>
                <c:pt idx="2">
                  <c:v>14h</c:v>
                </c:pt>
                <c:pt idx="3">
                  <c:v>16h</c:v>
                </c:pt>
                <c:pt idx="4">
                  <c:v>18h</c:v>
                </c:pt>
              </c:strCache>
            </c:strRef>
          </c:cat>
          <c:val>
            <c:numRef>
              <c:f>'rate 2017'!$E$4:$E$8</c:f>
              <c:numCache>
                <c:formatCode>General</c:formatCode>
                <c:ptCount val="5"/>
                <c:pt idx="0">
                  <c:v>1548</c:v>
                </c:pt>
                <c:pt idx="1">
                  <c:v>3480</c:v>
                </c:pt>
                <c:pt idx="2">
                  <c:v>5486</c:v>
                </c:pt>
                <c:pt idx="3">
                  <c:v>7103</c:v>
                </c:pt>
                <c:pt idx="4">
                  <c:v>8646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4-4E19-9C24-1C1E4B992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604331936"/>
        <c:axId val="604336200"/>
      </c:barChart>
      <c:catAx>
        <c:axId val="604331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fr-FR"/>
          </a:p>
        </c:txPr>
        <c:crossAx val="604336200"/>
        <c:crosses val="autoZero"/>
        <c:auto val="1"/>
        <c:lblAlgn val="ctr"/>
        <c:lblOffset val="100"/>
        <c:noMultiLvlLbl val="0"/>
      </c:catAx>
      <c:valAx>
        <c:axId val="604336200"/>
        <c:scaling>
          <c:orientation val="minMax"/>
          <c:max val="1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fr-FR"/>
          </a:p>
        </c:txPr>
        <c:crossAx val="60433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54489322415473"/>
          <c:y val="0.37171048026890086"/>
          <c:w val="0.12896412012669539"/>
          <c:h val="0.436445406528897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r>
              <a:rPr lang="fr-FR">
                <a:latin typeface="+mj-lt"/>
              </a:rPr>
              <a:t>Taux de progression des participations par tranche horraire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1211348866471728E-2"/>
          <c:y val="0.20887704174355026"/>
          <c:w val="0.79147936878454028"/>
          <c:h val="0.70907782560821364"/>
        </c:manualLayout>
      </c:layout>
      <c:lineChart>
        <c:grouping val="standard"/>
        <c:varyColors val="0"/>
        <c:ser>
          <c:idx val="0"/>
          <c:order val="0"/>
          <c:tx>
            <c:strRef>
              <c:f>'rate 2017'!$C$3</c:f>
              <c:strCache>
                <c:ptCount val="1"/>
                <c:pt idx="0">
                  <c:v>1er Tour 2012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1428571428571426E-2"/>
                  <c:y val="3.183022986271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E-493B-83AE-0D32D9BF91B4}"/>
                </c:ext>
              </c:extLst>
            </c:dLbl>
            <c:dLbl>
              <c:idx val="1"/>
              <c:layout>
                <c:manualLayout>
                  <c:x val="-4.6857142857142854E-2"/>
                  <c:y val="-3.18302298627151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E-493B-83AE-0D32D9BF91B4}"/>
                </c:ext>
              </c:extLst>
            </c:dLbl>
            <c:dLbl>
              <c:idx val="2"/>
              <c:layout>
                <c:manualLayout>
                  <c:x val="-4.8781752017901955E-2"/>
                  <c:y val="-9.902738179511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E-493B-83AE-0D32D9BF91B4}"/>
                </c:ext>
              </c:extLst>
            </c:dLbl>
            <c:dLbl>
              <c:idx val="3"/>
              <c:layout>
                <c:manualLayout>
                  <c:x val="-5.161904761904762E-2"/>
                  <c:y val="-4.9513690897556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E-493B-83AE-0D32D9BF91B4}"/>
                </c:ext>
              </c:extLst>
            </c:dLbl>
            <c:dLbl>
              <c:idx val="4"/>
              <c:layout>
                <c:manualLayout>
                  <c:x val="-4.9238095238095241E-2"/>
                  <c:y val="-3.890361427665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E-493B-83AE-0D32D9BF91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'rate 2017'!$B$4:$B$8</c:f>
              <c:strCache>
                <c:ptCount val="5"/>
                <c:pt idx="0">
                  <c:v>10h</c:v>
                </c:pt>
                <c:pt idx="1">
                  <c:v>12h</c:v>
                </c:pt>
                <c:pt idx="2">
                  <c:v>14h</c:v>
                </c:pt>
                <c:pt idx="3">
                  <c:v>16h</c:v>
                </c:pt>
                <c:pt idx="4">
                  <c:v>18h</c:v>
                </c:pt>
              </c:strCache>
            </c:strRef>
          </c:cat>
          <c:val>
            <c:numRef>
              <c:f>'rate 2017'!$D$4:$D$8</c:f>
              <c:numCache>
                <c:formatCode>0.0%</c:formatCode>
                <c:ptCount val="5"/>
                <c:pt idx="0">
                  <c:v>5.5E-2</c:v>
                </c:pt>
                <c:pt idx="1">
                  <c:v>0.13100000000000001</c:v>
                </c:pt>
                <c:pt idx="2">
                  <c:v>0.10699999999999998</c:v>
                </c:pt>
                <c:pt idx="3">
                  <c:v>0.10200000000000004</c:v>
                </c:pt>
                <c:pt idx="4">
                  <c:v>0.126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68E-493B-83AE-0D32D9BF91B4}"/>
            </c:ext>
          </c:extLst>
        </c:ser>
        <c:ser>
          <c:idx val="1"/>
          <c:order val="1"/>
          <c:tx>
            <c:strRef>
              <c:f>'rate 2017'!$E$3</c:f>
              <c:strCache>
                <c:ptCount val="1"/>
                <c:pt idx="0">
                  <c:v>1er Tour 2017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0684902367973234E-2"/>
                  <c:y val="-5.2675834837526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8E-493B-83AE-0D32D9BF91B4}"/>
                </c:ext>
              </c:extLst>
            </c:dLbl>
            <c:dLbl>
              <c:idx val="1"/>
              <c:layout>
                <c:manualLayout>
                  <c:x val="-2.1868498566556833E-2"/>
                  <c:y val="-6.40748375210183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8E-493B-83AE-0D32D9BF91B4}"/>
                </c:ext>
              </c:extLst>
            </c:dLbl>
            <c:dLbl>
              <c:idx val="2"/>
              <c:layout>
                <c:manualLayout>
                  <c:x val="-0.10360514538188219"/>
                  <c:y val="6.7197151932398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8E-493B-83AE-0D32D9BF91B4}"/>
                </c:ext>
              </c:extLst>
            </c:dLbl>
            <c:dLbl>
              <c:idx val="3"/>
              <c:layout>
                <c:manualLayout>
                  <c:x val="-7.2183561159051432E-2"/>
                  <c:y val="4.5976998690588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8E-493B-83AE-0D32D9BF91B4}"/>
                </c:ext>
              </c:extLst>
            </c:dLbl>
            <c:dLbl>
              <c:idx val="4"/>
              <c:layout>
                <c:manualLayout>
                  <c:x val="-4.1428571428571606E-2"/>
                  <c:y val="4.2440306483620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8E-493B-83AE-0D32D9BF91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C0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'rate 2017'!$B$4:$B$8</c:f>
              <c:strCache>
                <c:ptCount val="5"/>
                <c:pt idx="0">
                  <c:v>10h</c:v>
                </c:pt>
                <c:pt idx="1">
                  <c:v>12h</c:v>
                </c:pt>
                <c:pt idx="2">
                  <c:v>14h</c:v>
                </c:pt>
                <c:pt idx="3">
                  <c:v>16h</c:v>
                </c:pt>
                <c:pt idx="4">
                  <c:v>18h</c:v>
                </c:pt>
              </c:strCache>
            </c:strRef>
          </c:cat>
          <c:val>
            <c:numRef>
              <c:f>'rate 2017'!$F$4:$F$8</c:f>
              <c:numCache>
                <c:formatCode>0.0%</c:formatCode>
                <c:ptCount val="5"/>
                <c:pt idx="0">
                  <c:v>0.14299999999999999</c:v>
                </c:pt>
                <c:pt idx="1">
                  <c:v>9.5999999999999988E-2</c:v>
                </c:pt>
                <c:pt idx="2">
                  <c:v>9.9000000000000032E-2</c:v>
                </c:pt>
                <c:pt idx="3">
                  <c:v>7.8999999999999959E-2</c:v>
                </c:pt>
                <c:pt idx="4">
                  <c:v>7.6000000000000012E-2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68E-493B-83AE-0D32D9BF91B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10416792"/>
        <c:axId val="610412528"/>
      </c:lineChart>
      <c:catAx>
        <c:axId val="610416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endParaRPr lang="fr-FR"/>
          </a:p>
        </c:txPr>
        <c:crossAx val="610412528"/>
        <c:crosses val="autoZero"/>
        <c:auto val="1"/>
        <c:lblAlgn val="ctr"/>
        <c:lblOffset val="100"/>
        <c:noMultiLvlLbl val="0"/>
      </c:catAx>
      <c:valAx>
        <c:axId val="610412528"/>
        <c:scaling>
          <c:orientation val="minMax"/>
          <c:min val="4.0000000000000008E-2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10416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255248511149394"/>
          <c:y val="0.46164415529587632"/>
          <c:w val="0.14042314277952142"/>
          <c:h val="0.303272192186639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6907076177123"/>
          <c:y val="0.10846100386784119"/>
          <c:w val="0.73038362404001489"/>
          <c:h val="0.79529868245477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Résultats : Bureau 11</c:v>
                </c:pt>
              </c:strCache>
            </c:strRef>
          </c:tx>
          <c:spPr>
            <a:effectLst>
              <a:outerShdw blurRad="76200" dist="101600" dir="13800000" algn="t" rotWithShape="0">
                <a:prstClr val="black">
                  <a:alpha val="2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31750"/>
            </a:sp3d>
          </c:spPr>
          <c:invertIfNegative val="0"/>
          <c:dPt>
            <c:idx val="0"/>
            <c:invertIfNegative val="0"/>
            <c:bubble3D val="0"/>
            <c:explosion val="12"/>
            <c:spPr>
              <a:solidFill>
                <a:srgbClr val="00B05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1-9E78-4737-9BCB-7CB5CC7A97A6}"/>
              </c:ext>
            </c:extLst>
          </c:dPt>
          <c:dPt>
            <c:idx val="1"/>
            <c:invertIfNegative val="0"/>
            <c:bubble3D val="0"/>
            <c:explosion val="23"/>
            <c:spPr>
              <a:solidFill>
                <a:srgbClr val="F7AFD1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3-9E78-4737-9BCB-7CB5CC7A97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5-9E78-4737-9BCB-7CB5CC7A97A6}"/>
              </c:ext>
            </c:extLst>
          </c:dPt>
          <c:dPt>
            <c:idx val="3"/>
            <c:invertIfNegative val="0"/>
            <c:bubble3D val="0"/>
            <c:explosion val="31"/>
            <c:spPr>
              <a:solidFill>
                <a:srgbClr val="FF00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7-9E78-4737-9BCB-7CB5CC7A97A6}"/>
              </c:ext>
            </c:extLst>
          </c:dPt>
          <c:dPt>
            <c:idx val="4"/>
            <c:invertIfNegative val="0"/>
            <c:bubble3D val="0"/>
            <c:explosion val="19"/>
            <c:spPr>
              <a:solidFill>
                <a:srgbClr val="005392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9-9E78-4737-9BCB-7CB5CC7A97A6}"/>
              </c:ext>
            </c:extLst>
          </c:dPt>
          <c:dPt>
            <c:idx val="5"/>
            <c:invertIfNegative val="0"/>
            <c:bubble3D val="0"/>
            <c:spPr>
              <a:solidFill>
                <a:srgbClr val="E35303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B-9E78-4737-9BCB-7CB5CC7A97A6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D-9E78-4737-9BCB-7CB5CC7A97A6}"/>
              </c:ext>
            </c:extLst>
          </c:dPt>
          <c:dPt>
            <c:idx val="7"/>
            <c:invertIfNegative val="0"/>
            <c:bubble3D val="0"/>
            <c:spPr>
              <a:solidFill>
                <a:srgbClr val="01AEF0"/>
              </a:solidFill>
              <a:effectLst>
                <a:outerShdw blurRad="76200" dist="101600" dir="13800000" algn="t" rotWithShape="0">
                  <a:prstClr val="black">
                    <a:alpha val="29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31750"/>
              </a:sp3d>
            </c:spPr>
            <c:extLst>
              <c:ext xmlns:c16="http://schemas.microsoft.com/office/drawing/2014/chart" uri="{C3380CC4-5D6E-409C-BE32-E72D297353CC}">
                <c16:uniqueId val="{0000000E-9E78-4737-9BCB-7CB5CC7A97A6}"/>
              </c:ext>
            </c:extLst>
          </c:dPt>
          <c:dLbls>
            <c:dLbl>
              <c:idx val="0"/>
              <c:layout>
                <c:manualLayout>
                  <c:x val="8.8304258207005278E-3"/>
                  <c:y val="3.763284577296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8-4737-9BCB-7CB5CC7A97A6}"/>
                </c:ext>
              </c:extLst>
            </c:dLbl>
            <c:dLbl>
              <c:idx val="1"/>
              <c:layout>
                <c:manualLayout>
                  <c:x val="1.5300357523633311E-2"/>
                  <c:y val="-3.1496973792460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8-4737-9BCB-7CB5CC7A97A6}"/>
                </c:ext>
              </c:extLst>
            </c:dLbl>
            <c:dLbl>
              <c:idx val="2"/>
              <c:layout>
                <c:manualLayout>
                  <c:x val="6.3494494260875221E-3"/>
                  <c:y val="-6.113453535134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8-4737-9BCB-7CB5CC7A97A6}"/>
                </c:ext>
              </c:extLst>
            </c:dLbl>
            <c:dLbl>
              <c:idx val="3"/>
              <c:layout>
                <c:manualLayout>
                  <c:x val="9.7178262723587056E-3"/>
                  <c:y val="-6.1004546046261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78-4737-9BCB-7CB5CC7A97A6}"/>
                </c:ext>
              </c:extLst>
            </c:dLbl>
            <c:dLbl>
              <c:idx val="4"/>
              <c:layout>
                <c:manualLayout>
                  <c:x val="1.3129580733546082E-2"/>
                  <c:y val="-2.101709911059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78-4737-9BCB-7CB5CC7A97A6}"/>
                </c:ext>
              </c:extLst>
            </c:dLbl>
            <c:dLbl>
              <c:idx val="5"/>
              <c:layout>
                <c:manualLayout>
                  <c:x val="1.4249257580884397E-2"/>
                  <c:y val="-6.3839820019444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78-4737-9BCB-7CB5CC7A97A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Feuil1!$A$2:$A$9</c:f>
              <c:strCache>
                <c:ptCount val="8"/>
                <c:pt idx="0">
                  <c:v>1- New Direction Pour Saint-Martin</c:v>
                </c:pt>
                <c:pt idx="1">
                  <c:v>2- Continuons Pour Saint Martin</c:v>
                </c:pt>
                <c:pt idx="2">
                  <c:v>3- Mouvement Pour La Justice Et La Prospérité</c:v>
                </c:pt>
                <c:pt idx="3">
                  <c:v>4- En Marche Vers Le Progrès</c:v>
                </c:pt>
                <c:pt idx="4">
                  <c:v>5- MOCSAM</c:v>
                </c:pt>
                <c:pt idx="5">
                  <c:v>6- Team GIBBS 2017</c:v>
                </c:pt>
                <c:pt idx="6">
                  <c:v>7- Soualiga Movement</c:v>
                </c:pt>
                <c:pt idx="7">
                  <c:v>8- Generation Hope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78-4737-9BCB-7CB5CC7A9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09833472"/>
        <c:axId val="179518208"/>
      </c:barChart>
      <c:catAx>
        <c:axId val="209833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79518208"/>
        <c:crosses val="autoZero"/>
        <c:auto val="1"/>
        <c:lblAlgn val="ctr"/>
        <c:lblOffset val="100"/>
        <c:noMultiLvlLbl val="0"/>
      </c:catAx>
      <c:valAx>
        <c:axId val="179518208"/>
        <c:scaling>
          <c:orientation val="minMax"/>
          <c:min val="0"/>
        </c:scaling>
        <c:delete val="0"/>
        <c:axPos val="t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one"/>
        <c:crossAx val="2098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659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1975"/>
            <a:ext cx="5438140" cy="4435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Click to edit Master text styles</a:t>
            </a:r>
          </a:p>
          <a:p>
            <a:pPr lvl="1"/>
            <a:r>
              <a:rPr lang="fr-FR" noProof="0"/>
              <a:t>Second level</a:t>
            </a:r>
          </a:p>
          <a:p>
            <a:pPr lvl="2"/>
            <a:r>
              <a:rPr lang="fr-FR" noProof="0"/>
              <a:t>Third level</a:t>
            </a:r>
          </a:p>
          <a:p>
            <a:pPr lvl="3"/>
            <a:r>
              <a:rPr lang="fr-FR" noProof="0"/>
              <a:t>Fourth level</a:t>
            </a:r>
          </a:p>
          <a:p>
            <a:pPr lvl="4"/>
            <a:r>
              <a:rPr lang="fr-FR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62240"/>
            <a:ext cx="2945659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362240"/>
            <a:ext cx="2945659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669423B-9036-4769-8703-BC69222DC8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861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47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416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044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139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2039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289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1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243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377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650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967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971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720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2809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540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6533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283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292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329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7065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537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07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6699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2412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0547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312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7028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365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44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855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600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44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916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9423B-9036-4769-8703-BC69222DC899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81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09D5B-90A3-4963-991E-C48D821DF2A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7" name="Picture 69" descr="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52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F6006-84FD-4954-AFBC-E8BD5C33124C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286E-EA2E-4A93-8E92-FEFCC662562D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64BF4-104B-464C-90B5-83035974906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54B38-400A-457C-AC7A-2D4B3D27F51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E312C-45EC-46CC-8DDC-45CDAFE0F450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5D8F3-C8F2-4BE0-A389-20ED1CD86EE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63DD0-6109-4E3A-A635-F6B863780CA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5CAFF-74B6-4628-95BF-3DECF4B02D3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3ECDC-AA98-451A-8F00-EC6DBAF92EC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A7FAA3-AF1A-4FBE-98EE-B48D7F19747E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4996038-1038-4202-B11A-6DD816AEB9A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jp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6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7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8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9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0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1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2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3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4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15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3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4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7.jpg"/><Relationship Id="rId5" Type="http://schemas.openxmlformats.org/officeDocument/2006/relationships/chart" Target="../charts/chart5.xml"/><Relationship Id="rId10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22" name="ZoneTexte 2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127" y="2394784"/>
            <a:ext cx="1628335" cy="1371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570" y="4333622"/>
            <a:ext cx="1371600" cy="1371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41" y="4333622"/>
            <a:ext cx="1371600" cy="1371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770" y="2394784"/>
            <a:ext cx="1371600" cy="1371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3" y="4333622"/>
            <a:ext cx="1371600" cy="1371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41" y="2394784"/>
            <a:ext cx="1371600" cy="13716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3" y="2397301"/>
            <a:ext cx="1371600" cy="13716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325" y="4333622"/>
            <a:ext cx="2905174" cy="137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744962"/>
              </p:ext>
            </p:extLst>
          </p:nvPr>
        </p:nvGraphicFramePr>
        <p:xfrm>
          <a:off x="1591342" y="1959865"/>
          <a:ext cx="5961317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n°3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Nina </a:t>
                      </a:r>
                      <a:r>
                        <a:rPr lang="fr-FR" i="1" dirty="0" err="1">
                          <a:latin typeface="+mj-lt"/>
                        </a:rPr>
                        <a:t>Duverly</a:t>
                      </a:r>
                      <a:r>
                        <a:rPr lang="fr-FR" i="1" dirty="0">
                          <a:latin typeface="+mj-lt"/>
                        </a:rPr>
                        <a:t> Marigot B3 (A-H)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174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275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28,2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35,7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336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44,8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336 – 44,8%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974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3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4" name="ZoneTexte 13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4392315"/>
      </p:ext>
    </p:extLst>
  </p:cSld>
  <p:clrMapOvr>
    <a:masterClrMapping/>
  </p:clrMapOvr>
  <p:transition advTm="6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3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766386"/>
      </p:ext>
    </p:extLst>
  </p:cSld>
  <p:clrMapOvr>
    <a:masterClrMapping/>
  </p:clrMapOvr>
  <p:transition advTm="6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04124"/>
              </p:ext>
            </p:extLst>
          </p:nvPr>
        </p:nvGraphicFramePr>
        <p:xfrm>
          <a:off x="1771584" y="2141415"/>
          <a:ext cx="5600833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n°15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Nina </a:t>
                      </a:r>
                      <a:r>
                        <a:rPr lang="fr-FR" i="1" dirty="0" err="1">
                          <a:latin typeface="+mj-lt"/>
                        </a:rPr>
                        <a:t>Duverly</a:t>
                      </a:r>
                      <a:r>
                        <a:rPr lang="fr-FR" i="1" dirty="0">
                          <a:latin typeface="+mj-lt"/>
                        </a:rPr>
                        <a:t> Marigot B3 (I-Z)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186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18,1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366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35,6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451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43,8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451 – 43,8%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4350118"/>
      </p:ext>
    </p:extLst>
  </p:cSld>
  <p:clrMapOvr>
    <a:masterClrMapping/>
  </p:clrMapOvr>
  <p:transition advTm="6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15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339307"/>
      </p:ext>
    </p:extLst>
  </p:cSld>
  <p:clrMapOvr>
    <a:masterClrMapping/>
  </p:clrMapOvr>
  <p:transition advTm="6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66314"/>
              </p:ext>
            </p:extLst>
          </p:nvPr>
        </p:nvGraphicFramePr>
        <p:xfrm>
          <a:off x="1529795" y="2226110"/>
          <a:ext cx="608441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i="1" dirty="0">
                          <a:latin typeface="+mj-lt"/>
                        </a:rPr>
                        <a:t>Hervé Williams Concordia (A-E)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84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283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378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461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43,9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461 – 43,9%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2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3" name="ZoneTexte 12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4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3726099"/>
      </p:ext>
    </p:extLst>
  </p:cSld>
  <p:clrMapOvr>
    <a:masterClrMapping/>
  </p:clrMapOvr>
  <p:transition advTm="6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4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56931"/>
      </p:ext>
    </p:extLst>
  </p:cSld>
  <p:clrMapOvr>
    <a:masterClrMapping/>
  </p:clrMapOvr>
  <p:transition advTm="6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61929"/>
              </p:ext>
            </p:extLst>
          </p:nvPr>
        </p:nvGraphicFramePr>
        <p:xfrm>
          <a:off x="1551776" y="2028394"/>
          <a:ext cx="6040448" cy="397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n°5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Hervé Williams Concordia (F-O)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 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159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13,9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278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15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393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494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43,2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494 – 43,2%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1144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2194266"/>
      </p:ext>
    </p:extLst>
  </p:cSld>
  <p:clrMapOvr>
    <a:masterClrMapping/>
  </p:clrMapOvr>
  <p:transition advTm="6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5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28498"/>
      </p:ext>
    </p:extLst>
  </p:cSld>
  <p:clrMapOvr>
    <a:masterClrMapping/>
  </p:clrMapOvr>
  <p:transition advTm="6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91703"/>
              </p:ext>
            </p:extLst>
          </p:nvPr>
        </p:nvGraphicFramePr>
        <p:xfrm>
          <a:off x="1604531" y="1959865"/>
          <a:ext cx="593493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n°16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Hervé Williams Concordia (P-Z)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               2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eme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16,5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182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284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36,4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371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371 – 47,6%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1544260"/>
      </p:ext>
    </p:extLst>
  </p:cSld>
  <p:clrMapOvr>
    <a:masterClrMapping/>
  </p:clrMapOvr>
  <p:transition advTm="6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16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37389"/>
      </p:ext>
    </p:extLst>
  </p:cSld>
  <p:clrMapOvr>
    <a:masterClrMapping/>
  </p:clrMapOvr>
  <p:transition advTm="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999" y="770460"/>
            <a:ext cx="6474691" cy="533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200" b="1" dirty="0"/>
              <a:t>RECENSEMENT GLOBAL</a:t>
            </a:r>
            <a:endParaRPr lang="fr-FR" sz="3200" dirty="0"/>
          </a:p>
        </p:txBody>
      </p:sp>
      <p:grpSp>
        <p:nvGrpSpPr>
          <p:cNvPr id="8" name="Groupe 7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9" name="ZoneTexte 8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1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9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491268"/>
              </p:ext>
            </p:extLst>
          </p:nvPr>
        </p:nvGraphicFramePr>
        <p:xfrm>
          <a:off x="4526280" y="1977414"/>
          <a:ext cx="4534593" cy="357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00000000-0008-0000-1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993439"/>
              </p:ext>
            </p:extLst>
          </p:nvPr>
        </p:nvGraphicFramePr>
        <p:xfrm>
          <a:off x="50344" y="1977413"/>
          <a:ext cx="4475936" cy="3590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58051570"/>
      </p:ext>
    </p:extLst>
  </p:cSld>
  <p:clrMapOvr>
    <a:masterClrMapping/>
  </p:clrMapOvr>
  <p:transition spd="slow" advTm="10000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61275"/>
              </p:ext>
            </p:extLst>
          </p:nvPr>
        </p:nvGraphicFramePr>
        <p:xfrm>
          <a:off x="1639699" y="2064981"/>
          <a:ext cx="586460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n°6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Aline Hanson Sandy-Ground (A-H)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5,4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15,2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355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25,7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600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43,4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600 – 43,4%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1381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8567989"/>
      </p:ext>
    </p:extLst>
  </p:cSld>
  <p:clrMapOvr>
    <a:masterClrMapping/>
  </p:clrMapOvr>
  <p:transition advTm="6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6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06095"/>
      </p:ext>
    </p:extLst>
  </p:cSld>
  <p:clrMapOvr>
    <a:masterClrMapping/>
  </p:clrMapOvr>
  <p:transition advTm="6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370298"/>
              </p:ext>
            </p:extLst>
          </p:nvPr>
        </p:nvGraphicFramePr>
        <p:xfrm>
          <a:off x="1542984" y="1959865"/>
          <a:ext cx="6058033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n°7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Aline Hanson Sandy-Ground (I-Z)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182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292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28,3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375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455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455 – 44%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2470922"/>
      </p:ext>
    </p:extLst>
  </p:cSld>
  <p:clrMapOvr>
    <a:masterClrMapping/>
  </p:clrMapOvr>
  <p:transition advTm="6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7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7922"/>
      </p:ext>
    </p:extLst>
  </p:cSld>
  <p:clrMapOvr>
    <a:masterClrMapping/>
  </p:clrMapOvr>
  <p:transition advTm="6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796666"/>
              </p:ext>
            </p:extLst>
          </p:nvPr>
        </p:nvGraphicFramePr>
        <p:xfrm>
          <a:off x="1441872" y="2064981"/>
          <a:ext cx="6260256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n°8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Cité Scolaire Robert </a:t>
                      </a:r>
                      <a:r>
                        <a:rPr lang="fr-FR" i="1" dirty="0" err="1">
                          <a:latin typeface="+mj-lt"/>
                        </a:rPr>
                        <a:t>Weinum</a:t>
                      </a:r>
                      <a:r>
                        <a:rPr lang="fr-FR" i="1" dirty="0">
                          <a:latin typeface="+mj-lt"/>
                        </a:rPr>
                        <a:t> (A-H)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              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9,2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267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20,3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30,8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629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629 – 47,8%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1315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1133330"/>
      </p:ext>
    </p:extLst>
  </p:cSld>
  <p:clrMapOvr>
    <a:masterClrMapping/>
  </p:clrMapOvr>
  <p:transition advTm="6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8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22823"/>
      </p:ext>
    </p:extLst>
  </p:cSld>
  <p:clrMapOvr>
    <a:masterClrMapping/>
  </p:clrMapOvr>
  <p:transition advTm="6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66086"/>
              </p:ext>
            </p:extLst>
          </p:nvPr>
        </p:nvGraphicFramePr>
        <p:xfrm>
          <a:off x="1551776" y="1933952"/>
          <a:ext cx="604044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n°9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Cité Scolaire Robert </a:t>
                      </a:r>
                      <a:r>
                        <a:rPr lang="fr-FR" i="1" dirty="0" err="1">
                          <a:latin typeface="+mj-lt"/>
                        </a:rPr>
                        <a:t>Weinum</a:t>
                      </a:r>
                      <a:r>
                        <a:rPr lang="fr-FR" i="1" dirty="0">
                          <a:latin typeface="+mj-lt"/>
                        </a:rPr>
                        <a:t> (I-Z)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8,7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356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28,1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491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612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48,3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612 – 48,3%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1266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2280380"/>
      </p:ext>
    </p:extLst>
  </p:cSld>
  <p:clrMapOvr>
    <a:masterClrMapping/>
  </p:clrMapOvr>
  <p:transition advTm="6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9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83148"/>
      </p:ext>
    </p:extLst>
  </p:cSld>
  <p:clrMapOvr>
    <a:masterClrMapping/>
  </p:clrMapOvr>
  <p:transition advTm="6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89062"/>
              </p:ext>
            </p:extLst>
          </p:nvPr>
        </p:nvGraphicFramePr>
        <p:xfrm>
          <a:off x="1705641" y="2064981"/>
          <a:ext cx="573271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n°10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Elie Gibbs Grand Case (A-H)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6,9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194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266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25,8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30,9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392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38,1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392 – 38,1%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964112"/>
      </p:ext>
    </p:extLst>
  </p:cSld>
  <p:clrMapOvr>
    <a:masterClrMapping/>
  </p:clrMapOvr>
  <p:transition advTm="6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9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940589"/>
      </p:ext>
    </p:extLst>
  </p:cSld>
  <p:clrMapOvr>
    <a:masterClrMapping/>
  </p:clrMapOvr>
  <p:transition advTm="6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999" y="770459"/>
            <a:ext cx="6474691" cy="86490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/>
              <a:t>RECENSEMENT GLOBAL</a:t>
            </a:r>
            <a:br>
              <a:rPr lang="fr-FR" sz="3200" b="1" dirty="0"/>
            </a:b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32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75019"/>
              </p:ext>
            </p:extLst>
          </p:nvPr>
        </p:nvGraphicFramePr>
        <p:xfrm>
          <a:off x="168160" y="1935039"/>
          <a:ext cx="4495801" cy="392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DES </a:t>
                      </a:r>
                    </a:p>
                    <a:p>
                      <a:pPr algn="ctr"/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PARTICIPATIONS 2012</a:t>
                      </a:r>
                    </a:p>
                    <a:p>
                      <a:pPr algn="ctr"/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1</a:t>
                      </a:r>
                      <a:r>
                        <a:rPr lang="fr-FR" i="1" baseline="30000" dirty="0">
                          <a:solidFill>
                            <a:schemeClr val="bg1"/>
                          </a:solidFill>
                          <a:latin typeface="+mj-lt"/>
                        </a:rPr>
                        <a:t>er</a:t>
                      </a:r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Tour</a:t>
                      </a:r>
                      <a:endParaRPr lang="fr-FR" i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77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3310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18,6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5237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7073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39,5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9329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52,1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+mj-lt"/>
                        </a:rPr>
                        <a:t>9329 – 52,1%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+mj-lt"/>
                        </a:rPr>
                        <a:t>17892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8" name="Groupe 7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9" name="ZoneTexte 8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1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375388"/>
              </p:ext>
            </p:extLst>
          </p:nvPr>
        </p:nvGraphicFramePr>
        <p:xfrm>
          <a:off x="4785360" y="1904054"/>
          <a:ext cx="4282440" cy="3952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1626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DES </a:t>
                      </a:r>
                    </a:p>
                    <a:p>
                      <a:pPr algn="ctr"/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PARTICIPATIONS 2017</a:t>
                      </a:r>
                    </a:p>
                    <a:p>
                      <a:pPr algn="ctr"/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1</a:t>
                      </a:r>
                      <a:r>
                        <a:rPr lang="fr-FR" i="1" baseline="30000" dirty="0">
                          <a:solidFill>
                            <a:schemeClr val="bg1"/>
                          </a:solidFill>
                          <a:latin typeface="+mj-lt"/>
                        </a:rPr>
                        <a:t>er</a:t>
                      </a:r>
                      <a:r>
                        <a:rPr lang="fr-FR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Tour</a:t>
                      </a:r>
                      <a:endParaRPr lang="fr-FR" i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65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77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3480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17,2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77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5486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77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7103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77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8601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42,4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371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+mj-lt"/>
                        </a:rPr>
                        <a:t>8601 – 42,4%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371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+mj-lt"/>
                        </a:rPr>
                        <a:t>20276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494640"/>
      </p:ext>
    </p:extLst>
  </p:cSld>
  <p:clrMapOvr>
    <a:masterClrMapping/>
  </p:clrMapOvr>
  <p:transition spd="slow" advTm="10000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69247"/>
              </p:ext>
            </p:extLst>
          </p:nvPr>
        </p:nvGraphicFramePr>
        <p:xfrm>
          <a:off x="1551776" y="1959865"/>
          <a:ext cx="604044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n°17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Elie Gibbs Grand-Case (I-Z)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19,5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289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28,1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356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399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38,7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399 – 38,7%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9887662"/>
      </p:ext>
    </p:extLst>
  </p:cSld>
  <p:clrMapOvr>
    <a:masterClrMapping/>
  </p:clrMapOvr>
  <p:transition advTm="6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19535"/>
              </p:ext>
            </p:extLst>
          </p:nvPr>
        </p:nvGraphicFramePr>
        <p:xfrm>
          <a:off x="1705641" y="2129396"/>
          <a:ext cx="573271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n°11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Ghislaine Rogers Grand-Case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15,1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24,7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428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31,9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524 – 39%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1342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7225285"/>
      </p:ext>
    </p:extLst>
  </p:cSld>
  <p:clrMapOvr>
    <a:masterClrMapping/>
  </p:clrMapOvr>
  <p:transition advTm="6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467583"/>
              </p:ext>
            </p:extLst>
          </p:nvPr>
        </p:nvGraphicFramePr>
        <p:xfrm>
          <a:off x="1551776" y="2064981"/>
          <a:ext cx="604044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n°12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Eliane Clarke- Quartier Orléans (A-H)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18,6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393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31,8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444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529 – 42,8%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1236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3655772"/>
      </p:ext>
    </p:extLst>
  </p:cSld>
  <p:clrMapOvr>
    <a:masterClrMapping/>
  </p:clrMapOvr>
  <p:transition advTm="6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91806"/>
              </p:ext>
            </p:extLst>
          </p:nvPr>
        </p:nvGraphicFramePr>
        <p:xfrm>
          <a:off x="1705641" y="2064981"/>
          <a:ext cx="573271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n°18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Eliane Clarke- Quartier Orléans (I-Z)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10,3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39,2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46,4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480 – 46,4%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1034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8427664"/>
      </p:ext>
    </p:extLst>
  </p:cSld>
  <p:clrMapOvr>
    <a:masterClrMapping/>
  </p:clrMapOvr>
  <p:transition advTm="600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92817"/>
              </p:ext>
            </p:extLst>
          </p:nvPr>
        </p:nvGraphicFramePr>
        <p:xfrm>
          <a:off x="1551776" y="2138188"/>
          <a:ext cx="604044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n°13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Omer </a:t>
                      </a:r>
                      <a:r>
                        <a:rPr lang="fr-FR" i="1" dirty="0" err="1">
                          <a:latin typeface="+mj-lt"/>
                        </a:rPr>
                        <a:t>Arrondell</a:t>
                      </a:r>
                      <a:r>
                        <a:rPr lang="fr-FR" i="1" dirty="0">
                          <a:latin typeface="+mj-lt"/>
                        </a:rPr>
                        <a:t> – Quartier Orléans (A-H)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86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178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286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26,7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393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486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45,3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486 – 45,3%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1073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2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3" name="ZoneTexte 12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4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0442600"/>
      </p:ext>
    </p:extLst>
  </p:cSld>
  <p:clrMapOvr>
    <a:masterClrMapping/>
  </p:clrMapOvr>
  <p:transition advTm="6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15132"/>
              </p:ext>
            </p:extLst>
          </p:nvPr>
        </p:nvGraphicFramePr>
        <p:xfrm>
          <a:off x="1705640" y="2138188"/>
          <a:ext cx="594483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n°19</a:t>
                      </a:r>
                    </a:p>
                    <a:p>
                      <a:pPr algn="ctr"/>
                      <a:r>
                        <a:rPr lang="pt-BR" i="1" dirty="0">
                          <a:latin typeface="+mj-lt"/>
                        </a:rPr>
                        <a:t>Omer Arrondell – Quartier Orléans (I-Z)</a:t>
                      </a:r>
                    </a:p>
                    <a:p>
                      <a:pPr algn="ctr"/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b="1" i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68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139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16,2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23,5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263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rgbClr val="0000FF"/>
                          </a:solidFill>
                          <a:latin typeface="+mj-lt"/>
                        </a:rPr>
                        <a:t>30,6</a:t>
                      </a:r>
                      <a:endParaRPr lang="fr-FR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321 – 37,3%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860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6348951"/>
      </p:ext>
    </p:extLst>
  </p:cSld>
  <p:clrMapOvr>
    <a:masterClrMapping/>
  </p:clrMapOvr>
  <p:transition advTm="6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0" name="ZoneTexte 9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1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217317"/>
      </p:ext>
    </p:extLst>
  </p:cSld>
  <p:clrMapOvr>
    <a:masterClrMapping/>
  </p:clrMapOvr>
  <p:transition advTm="6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0" name="Tableau 9"/>
          <p:cNvGraphicFramePr>
            <a:graphicFrameLocks noGrp="1"/>
          </p:cNvGraphicFramePr>
          <p:nvPr>
            <p:extLst/>
          </p:nvPr>
        </p:nvGraphicFramePr>
        <p:xfrm>
          <a:off x="1626511" y="2019639"/>
          <a:ext cx="589097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</a:t>
                      </a:r>
                    </a:p>
                    <a:p>
                      <a:pPr algn="ctr"/>
                      <a:r>
                        <a:rPr lang="fr-FR" i="1" dirty="0" err="1">
                          <a:latin typeface="+mj-lt"/>
                        </a:rPr>
                        <a:t>Hotel</a:t>
                      </a:r>
                      <a:r>
                        <a:rPr lang="fr-FR" i="1" dirty="0">
                          <a:latin typeface="+mj-lt"/>
                        </a:rPr>
                        <a:t> de Collectivité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1</a:t>
                      </a:r>
                      <a:r>
                        <a:rPr lang="fr-FR" i="1" baseline="30000" dirty="0">
                          <a:latin typeface="+mj-lt"/>
                        </a:rPr>
                        <a:t>er</a:t>
                      </a:r>
                      <a:r>
                        <a:rPr lang="fr-FR" i="1" dirty="0">
                          <a:latin typeface="+mj-lt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56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166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13,6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27662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247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20,2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294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339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27,7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339 – 27,7%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1223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9416224"/>
      </p:ext>
    </p:extLst>
  </p:cSld>
  <p:clrMapOvr>
    <a:masterClrMapping/>
  </p:clrMapOvr>
  <p:transition advTm="6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1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031278"/>
              </p:ext>
            </p:extLst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25582"/>
      </p:ext>
    </p:extLst>
  </p:cSld>
  <p:clrMapOvr>
    <a:masterClrMapping/>
  </p:clrMapOvr>
  <p:transition advTm="6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27991"/>
              </p:ext>
            </p:extLst>
          </p:nvPr>
        </p:nvGraphicFramePr>
        <p:xfrm>
          <a:off x="1710037" y="1879561"/>
          <a:ext cx="5723926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8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n°2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Nina </a:t>
                      </a:r>
                      <a:r>
                        <a:rPr lang="fr-FR" i="1" dirty="0" err="1">
                          <a:latin typeface="+mj-lt"/>
                        </a:rPr>
                        <a:t>Duverly</a:t>
                      </a:r>
                      <a:r>
                        <a:rPr lang="fr-FR" i="1" dirty="0">
                          <a:latin typeface="+mj-lt"/>
                        </a:rPr>
                        <a:t> Marigot B2 (A-H)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               </a:t>
                      </a: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>
                    <a:solidFill>
                      <a:srgbClr val="90B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Nombre</a:t>
                      </a:r>
                      <a:endParaRPr lang="fr-F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74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8,4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23,3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271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30,8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36,1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317 – 36,1%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879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1871192"/>
      </p:ext>
    </p:extLst>
  </p:cSld>
  <p:clrMapOvr>
    <a:masterClrMapping/>
  </p:clrMapOvr>
  <p:transition advTm="6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2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1936"/>
      </p:ext>
    </p:extLst>
  </p:cSld>
  <p:clrMapOvr>
    <a:masterClrMapping/>
  </p:clrMapOvr>
  <p:transition advTm="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1736" y="642781"/>
            <a:ext cx="7527869" cy="1008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525288"/>
              </p:ext>
            </p:extLst>
          </p:nvPr>
        </p:nvGraphicFramePr>
        <p:xfrm>
          <a:off x="1648492" y="2064981"/>
          <a:ext cx="5847017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2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latin typeface="+mj-lt"/>
                        </a:rPr>
                        <a:t>Bureau n°14</a:t>
                      </a:r>
                    </a:p>
                    <a:p>
                      <a:pPr algn="ctr"/>
                      <a:r>
                        <a:rPr lang="fr-FR" i="1" dirty="0">
                          <a:latin typeface="+mj-lt"/>
                        </a:rPr>
                        <a:t>Nina </a:t>
                      </a:r>
                      <a:r>
                        <a:rPr lang="fr-FR" i="1" dirty="0" err="1">
                          <a:latin typeface="+mj-lt"/>
                        </a:rPr>
                        <a:t>Duverly</a:t>
                      </a:r>
                      <a:r>
                        <a:rPr lang="fr-FR" i="1" dirty="0">
                          <a:latin typeface="+mj-lt"/>
                        </a:rPr>
                        <a:t> Marigot B2 (I-Z)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fr-FR" b="1" i="1" kern="1200" baseline="300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b="1" i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tour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i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Nombre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10h00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47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12h00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18,8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14h00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199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33,3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16h00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261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43,7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18h00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  <a:latin typeface="+mj-lt"/>
                        </a:rPr>
                        <a:t>305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FF"/>
                          </a:solidFill>
                          <a:latin typeface="+mj-lt"/>
                        </a:rPr>
                        <a:t>51,1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+mj-lt"/>
                        </a:rPr>
                        <a:t>305 – 51,1%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i="1" dirty="0">
                          <a:latin typeface="+mj-lt"/>
                        </a:rPr>
                        <a:t>Total Inscrits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+mj-lt"/>
                        </a:rPr>
                        <a:t>597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1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2" name="ZoneTexte 11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2752889"/>
      </p:ext>
    </p:extLst>
  </p:cSld>
  <p:clrMapOvr>
    <a:masterClrMapping/>
  </p:clrMapOvr>
  <p:transition advTm="6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425" y="631857"/>
            <a:ext cx="7527869" cy="18038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  <a:t>CANDIDATS ELECTIONS TERRITORIALES 2017 </a:t>
            </a:r>
            <a:br>
              <a:rPr lang="fr-FR" sz="2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(1</a:t>
            </a:r>
            <a:r>
              <a:rPr lang="fr-FR" sz="2800" baseline="30000" dirty="0">
                <a:solidFill>
                  <a:schemeClr val="accent2">
                    <a:lumMod val="50000"/>
                  </a:schemeClr>
                </a:solidFill>
              </a:rPr>
              <a:t>er</a:t>
            </a: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 tour)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Bureau 14</a:t>
            </a: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fr-FR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723" y="91015"/>
            <a:ext cx="1572013" cy="1349751"/>
            <a:chOff x="19723" y="91015"/>
            <a:chExt cx="1572013" cy="1349751"/>
          </a:xfrm>
        </p:grpSpPr>
        <p:sp>
          <p:nvSpPr>
            <p:cNvPr id="3" name="ZoneTexte 2"/>
            <p:cNvSpPr txBox="1"/>
            <p:nvPr/>
          </p:nvSpPr>
          <p:spPr>
            <a:xfrm>
              <a:off x="19723" y="1135967"/>
              <a:ext cx="1572013" cy="304799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 fontScale="70000" lnSpcReduction="20000"/>
            </a:bodyPr>
            <a:lstStyle/>
            <a:p>
              <a:r>
                <a:rPr lang="fr-FR" b="1" dirty="0"/>
                <a:t>ELECTIONS 2017</a:t>
              </a:r>
            </a:p>
          </p:txBody>
        </p:sp>
        <p:pic>
          <p:nvPicPr>
            <p:cNvPr id="32770" name="Picture 2" descr="E:\Professional\COMSXM\Charte Graphique 2009\LOGO COLLECTIVITE\Logo Collectiv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8" y="91015"/>
              <a:ext cx="1498599" cy="1044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ZoneTexte 5"/>
          <p:cNvSpPr txBox="1"/>
          <p:nvPr/>
        </p:nvSpPr>
        <p:spPr>
          <a:xfrm>
            <a:off x="3553906" y="6320086"/>
            <a:ext cx="2036188" cy="273377"/>
          </a:xfrm>
          <a:prstGeom prst="rect">
            <a:avLst/>
          </a:prstGeom>
          <a:noFill/>
        </p:spPr>
        <p:txBody>
          <a:bodyPr wrap="none" rtlCol="0" anchor="ctr" anchorCtr="0">
            <a:normAutofit fontScale="77500" lnSpcReduction="2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* Résultats non-officiels</a:t>
            </a:r>
          </a:p>
        </p:txBody>
      </p:sp>
      <p:grpSp>
        <p:nvGrpSpPr>
          <p:cNvPr id="14" name="Group 28"/>
          <p:cNvGrpSpPr/>
          <p:nvPr/>
        </p:nvGrpSpPr>
        <p:grpSpPr>
          <a:xfrm>
            <a:off x="50344" y="6413355"/>
            <a:ext cx="2057065" cy="300654"/>
            <a:chOff x="33868" y="6380403"/>
            <a:chExt cx="2057065" cy="300654"/>
          </a:xfrm>
        </p:grpSpPr>
        <p:sp>
          <p:nvSpPr>
            <p:cNvPr id="15" name="ZoneTexte 14"/>
            <p:cNvSpPr txBox="1"/>
            <p:nvPr/>
          </p:nvSpPr>
          <p:spPr>
            <a:xfrm>
              <a:off x="33868" y="6430930"/>
              <a:ext cx="90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i="1" dirty="0" err="1">
                  <a:solidFill>
                    <a:schemeClr val="bg1">
                      <a:lumMod val="50000"/>
                    </a:schemeClr>
                  </a:solidFill>
                </a:rPr>
                <a:t>Powered</a:t>
              </a:r>
              <a:r>
                <a:rPr lang="fr-FR" sz="1000" b="1" i="1" dirty="0">
                  <a:solidFill>
                    <a:schemeClr val="bg1">
                      <a:lumMod val="50000"/>
                    </a:schemeClr>
                  </a:solidFill>
                </a:rPr>
                <a:t> by</a:t>
              </a:r>
            </a:p>
          </p:txBody>
        </p:sp>
        <p:pic>
          <p:nvPicPr>
            <p:cNvPr id="16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5" y="6380403"/>
              <a:ext cx="1252728" cy="300654"/>
            </a:xfrm>
            <a:prstGeom prst="rect">
              <a:avLst/>
            </a:prstGeom>
          </p:spPr>
        </p:pic>
      </p:grpSp>
      <p:graphicFrame>
        <p:nvGraphicFramePr>
          <p:cNvPr id="11" name="Espace réservé du contenu 3"/>
          <p:cNvGraphicFramePr>
            <a:graphicFrameLocks/>
          </p:cNvGraphicFramePr>
          <p:nvPr>
            <p:extLst/>
          </p:nvPr>
        </p:nvGraphicFramePr>
        <p:xfrm>
          <a:off x="50345" y="1288366"/>
          <a:ext cx="8972274" cy="530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3" y="5017519"/>
            <a:ext cx="393981" cy="393981"/>
          </a:xfrm>
          <a:prstGeom prst="rect">
            <a:avLst/>
          </a:prstGeom>
        </p:spPr>
      </p:pic>
      <p:pic>
        <p:nvPicPr>
          <p:cNvPr id="24" name="Picture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r="14113"/>
          <a:stretch/>
        </p:blipFill>
        <p:spPr>
          <a:xfrm>
            <a:off x="7580634" y="4516196"/>
            <a:ext cx="630732" cy="393981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4" y="3972247"/>
            <a:ext cx="393981" cy="393981"/>
          </a:xfrm>
          <a:prstGeom prst="rect">
            <a:avLst/>
          </a:prstGeom>
        </p:spPr>
      </p:pic>
      <p:pic>
        <p:nvPicPr>
          <p:cNvPr id="30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1901536"/>
            <a:ext cx="393981" cy="393981"/>
          </a:xfrm>
          <a:prstGeom prst="rect">
            <a:avLst/>
          </a:prstGeom>
        </p:spPr>
      </p:pic>
      <p:pic>
        <p:nvPicPr>
          <p:cNvPr id="31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393893"/>
            <a:ext cx="467726" cy="393981"/>
          </a:xfrm>
          <a:prstGeom prst="rect">
            <a:avLst/>
          </a:prstGeom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2" y="5623429"/>
            <a:ext cx="393981" cy="393981"/>
          </a:xfrm>
          <a:prstGeom prst="rect">
            <a:avLst/>
          </a:prstGeom>
        </p:spPr>
      </p:pic>
      <p:pic>
        <p:nvPicPr>
          <p:cNvPr id="3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6" y="2948986"/>
            <a:ext cx="393981" cy="393981"/>
          </a:xfrm>
          <a:prstGeom prst="rect">
            <a:avLst/>
          </a:prstGeom>
        </p:spPr>
      </p:pic>
      <p:pic>
        <p:nvPicPr>
          <p:cNvPr id="3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35" y="3465706"/>
            <a:ext cx="393981" cy="39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4360"/>
      </p:ext>
    </p:extLst>
  </p:cSld>
  <p:clrMapOvr>
    <a:masterClrMapping/>
  </p:clrMapOvr>
  <p:transition advTm="6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30130</TotalTime>
  <Words>1294</Words>
  <Application>Microsoft Office PowerPoint</Application>
  <PresentationFormat>Affichage à l'écran (4:3)</PresentationFormat>
  <Paragraphs>770</Paragraphs>
  <Slides>36</Slides>
  <Notes>34</Notes>
  <HiddenSlides>13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Constantia</vt:lpstr>
      <vt:lpstr>Wingdings 2</vt:lpstr>
      <vt:lpstr>Débit</vt:lpstr>
      <vt:lpstr>CANDIDATS ELECTIONS TERRITORIALES 2017  (1er tour)</vt:lpstr>
      <vt:lpstr>RECENSEMENT GLOBAL</vt:lpstr>
      <vt:lpstr>RECENSEMENT GLOBAL (1er tour)</vt:lpstr>
      <vt:lpstr>CANDIDATS ELECTIONS TERRITORIALES 2017  (1er tour)</vt:lpstr>
      <vt:lpstr>CANDIDATS ELECTIONS TERRITORIALES 2017  (1er tour) Bureau 1  </vt:lpstr>
      <vt:lpstr>CANDIDATS ELECTIONS TERRITORIALES 2017  (1er tour)</vt:lpstr>
      <vt:lpstr>CANDIDATS ELECTIONS TERRITORIALES 2017  (1er tour) Bureau 2  </vt:lpstr>
      <vt:lpstr>CANDIDATS ELECTIONS TERRITORIALES 2017  (1er tour)</vt:lpstr>
      <vt:lpstr>CANDIDATS ELECTIONS TERRITORIALES 2017  (1er tour) Bureau 14  </vt:lpstr>
      <vt:lpstr>CANDIDATS ELECTIONS TERRITORIALES 2017  (1er tour)</vt:lpstr>
      <vt:lpstr>CANDIDATS ELECTIONS TERRITORIALES 2017  (1er tour) Bureau 3  </vt:lpstr>
      <vt:lpstr>CANDIDATS ELECTIONS TERRITORIALES 2017  (1er tour)</vt:lpstr>
      <vt:lpstr>CANDIDATS ELECTIONS TERRITORIALES 2017  (1er tour) Bureau 15  </vt:lpstr>
      <vt:lpstr>CANDIDATS ELECTIONS TERRITORIALES 2017  (1er tour)</vt:lpstr>
      <vt:lpstr>CANDIDATS ELECTIONS TERRITORIALES 2017  (1er tour) Bureau 4  </vt:lpstr>
      <vt:lpstr>CANDIDATS ELECTIONS TERRITORIALES 2017  (1er tour)</vt:lpstr>
      <vt:lpstr>CANDIDATS ELECTIONS TERRITORIALES 2017  (1er tour) Bureau 5  </vt:lpstr>
      <vt:lpstr>CANDIDATS ELECTIONS TERRITORIALES 2017  (1er tour)</vt:lpstr>
      <vt:lpstr>CANDIDATS ELECTIONS TERRITORIALES 2017  (1er tour) Bureau 16  </vt:lpstr>
      <vt:lpstr>CANDIDATS ELECTIONS TERRITORIALES 2017  (1er tour)</vt:lpstr>
      <vt:lpstr>CANDIDATS ELECTIONS TERRITORIALES 2017  (1er tour) Bureau 6  </vt:lpstr>
      <vt:lpstr>CANDIDATS ELECTIONS TERRITORIALES 2017  (1er tour)</vt:lpstr>
      <vt:lpstr>CANDIDATS ELECTIONS TERRITORIALES 2017  (1er tour) Bureau 7  </vt:lpstr>
      <vt:lpstr>CANDIDATS ELECTIONS TERRITORIALES 2017  (1er tour)</vt:lpstr>
      <vt:lpstr>CANDIDATS ELECTIONS TERRITORIALES 2017  (1er tour) Bureau 8  </vt:lpstr>
      <vt:lpstr>CANDIDATS ELECTIONS TERRITORIALES 2017  (1er tour)</vt:lpstr>
      <vt:lpstr>CANDIDATS ELECTIONS TERRITORIALES 2017  (1er tour) Bureau 9  </vt:lpstr>
      <vt:lpstr>CANDIDATS ELECTIONS TERRITORIALES 2017  (1er tour)</vt:lpstr>
      <vt:lpstr>CANDIDATS ELECTIONS TERRITORIALES 2017  (1er tour) Bureau 9  </vt:lpstr>
      <vt:lpstr>CANDIDATS ELECTIONS TERRITORIALES 2017  (1er tour)</vt:lpstr>
      <vt:lpstr>CANDIDATS ELECTIONS TERRITORIALES 2017  (1er tour)</vt:lpstr>
      <vt:lpstr>CANDIDATS ELECTIONS TERRITORIALES 2017  (1er tour)</vt:lpstr>
      <vt:lpstr>CANDIDATS ELECTIONS TERRITORIALES 2017  (1er tour)</vt:lpstr>
      <vt:lpstr>CANDIDATS ELECTIONS TERRITORIALES 2017  (1er tour)</vt:lpstr>
      <vt:lpstr>CANDIDATS ELECTIONS TERRITORIALES 2017  (1er tour)</vt:lpstr>
      <vt:lpstr>CANDIDATS ELECTIONS TERRITORIALES 2017  (1er tour)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CANDIDATS 2007 (1er tour)</dc:title>
  <dc:creator>johann</dc:creator>
  <cp:lastModifiedBy>johann charlery</cp:lastModifiedBy>
  <cp:revision>390</cp:revision>
  <cp:lastPrinted>2012-03-26T02:27:43Z</cp:lastPrinted>
  <dcterms:created xsi:type="dcterms:W3CDTF">2007-07-01T14:41:50Z</dcterms:created>
  <dcterms:modified xsi:type="dcterms:W3CDTF">2017-03-19T23:15:21Z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